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97" r:id="rId2"/>
  </p:sldMasterIdLst>
  <p:notesMasterIdLst>
    <p:notesMasterId r:id="rId41"/>
  </p:notesMasterIdLst>
  <p:sldIdLst>
    <p:sldId id="256" r:id="rId3"/>
    <p:sldId id="258" r:id="rId4"/>
    <p:sldId id="257" r:id="rId5"/>
    <p:sldId id="274" r:id="rId6"/>
    <p:sldId id="259" r:id="rId7"/>
    <p:sldId id="262" r:id="rId8"/>
    <p:sldId id="263" r:id="rId9"/>
    <p:sldId id="264" r:id="rId10"/>
    <p:sldId id="273" r:id="rId11"/>
    <p:sldId id="275" r:id="rId12"/>
    <p:sldId id="267" r:id="rId13"/>
    <p:sldId id="265" r:id="rId14"/>
    <p:sldId id="266" r:id="rId15"/>
    <p:sldId id="277" r:id="rId16"/>
    <p:sldId id="292" r:id="rId17"/>
    <p:sldId id="288" r:id="rId18"/>
    <p:sldId id="290" r:id="rId19"/>
    <p:sldId id="278" r:id="rId20"/>
    <p:sldId id="291" r:id="rId21"/>
    <p:sldId id="293" r:id="rId22"/>
    <p:sldId id="279" r:id="rId23"/>
    <p:sldId id="276" r:id="rId24"/>
    <p:sldId id="269" r:id="rId25"/>
    <p:sldId id="296" r:id="rId26"/>
    <p:sldId id="270" r:id="rId27"/>
    <p:sldId id="271" r:id="rId28"/>
    <p:sldId id="272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61" r:id="rId37"/>
    <p:sldId id="287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E77D7-5492-492B-B945-AA6B63A3F1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1E1C7-32A0-407D-B3EF-CAD1E1BE61F0}">
      <dgm:prSet phldrT="[Text]"/>
      <dgm:spPr/>
      <dgm:t>
        <a:bodyPr/>
        <a:lstStyle/>
        <a:p>
          <a:r>
            <a:rPr lang="en-US" dirty="0" smtClean="0"/>
            <a:t>2008 Financial Crisis</a:t>
          </a:r>
          <a:endParaRPr lang="en-US" dirty="0"/>
        </a:p>
      </dgm:t>
    </dgm:pt>
    <dgm:pt modelId="{2E3D4407-3A98-4441-A0E5-3CEB6990DA7A}" type="parTrans" cxnId="{8A70A300-6EBE-4058-B76A-BA95C2D5F5EE}">
      <dgm:prSet/>
      <dgm:spPr/>
      <dgm:t>
        <a:bodyPr/>
        <a:lstStyle/>
        <a:p>
          <a:endParaRPr lang="en-US"/>
        </a:p>
      </dgm:t>
    </dgm:pt>
    <dgm:pt modelId="{A203D7EB-7F5C-4933-84CB-83092AA6E6D9}" type="sibTrans" cxnId="{8A70A300-6EBE-4058-B76A-BA95C2D5F5EE}">
      <dgm:prSet/>
      <dgm:spPr/>
      <dgm:t>
        <a:bodyPr/>
        <a:lstStyle/>
        <a:p>
          <a:endParaRPr lang="en-US"/>
        </a:p>
      </dgm:t>
    </dgm:pt>
    <dgm:pt modelId="{E10F7F86-4018-4AF5-9B88-2EF196787649}">
      <dgm:prSet phldrT="[Text]"/>
      <dgm:spPr/>
      <dgm:t>
        <a:bodyPr/>
        <a:lstStyle/>
        <a:p>
          <a:r>
            <a:rPr lang="en-US" dirty="0" smtClean="0"/>
            <a:t>Supervisory Capital Assessment Program (SCAP)</a:t>
          </a:r>
          <a:endParaRPr lang="en-US" dirty="0"/>
        </a:p>
      </dgm:t>
    </dgm:pt>
    <dgm:pt modelId="{AFA22064-BD60-4378-8543-D9E3EEE85E91}" type="parTrans" cxnId="{38D6B5A5-BAF1-4DAE-BE66-EA3CF85314D5}">
      <dgm:prSet/>
      <dgm:spPr/>
      <dgm:t>
        <a:bodyPr/>
        <a:lstStyle/>
        <a:p>
          <a:endParaRPr lang="en-US"/>
        </a:p>
      </dgm:t>
    </dgm:pt>
    <dgm:pt modelId="{AA95F382-A297-4DBB-93F4-5654BB0E669E}" type="sibTrans" cxnId="{38D6B5A5-BAF1-4DAE-BE66-EA3CF85314D5}">
      <dgm:prSet/>
      <dgm:spPr/>
      <dgm:t>
        <a:bodyPr/>
        <a:lstStyle/>
        <a:p>
          <a:endParaRPr lang="en-US"/>
        </a:p>
      </dgm:t>
    </dgm:pt>
    <dgm:pt modelId="{BB1288E4-28B9-4FB1-9BC1-35837F8141BB}">
      <dgm:prSet phldrT="[Text]"/>
      <dgm:spPr/>
      <dgm:t>
        <a:bodyPr/>
        <a:lstStyle/>
        <a:p>
          <a:r>
            <a:rPr lang="en-US" dirty="0" smtClean="0"/>
            <a:t>Dodd Frank Act</a:t>
          </a:r>
          <a:endParaRPr lang="en-US" dirty="0"/>
        </a:p>
      </dgm:t>
    </dgm:pt>
    <dgm:pt modelId="{C7A33B14-4FCE-4C67-9205-EDB38B9E4B35}" type="parTrans" cxnId="{D6524E5D-0783-41F1-A54F-AEB8C16D461C}">
      <dgm:prSet/>
      <dgm:spPr/>
      <dgm:t>
        <a:bodyPr/>
        <a:lstStyle/>
        <a:p>
          <a:endParaRPr lang="en-US"/>
        </a:p>
      </dgm:t>
    </dgm:pt>
    <dgm:pt modelId="{9C973729-71B5-41E9-B982-7BFB57D56C83}" type="sibTrans" cxnId="{D6524E5D-0783-41F1-A54F-AEB8C16D461C}">
      <dgm:prSet/>
      <dgm:spPr/>
      <dgm:t>
        <a:bodyPr/>
        <a:lstStyle/>
        <a:p>
          <a:endParaRPr lang="en-US"/>
        </a:p>
      </dgm:t>
    </dgm:pt>
    <dgm:pt modelId="{B9AF1933-4C6C-41A6-9625-0A2A2B41D478}">
      <dgm:prSet phldrT="[Text]"/>
      <dgm:spPr/>
      <dgm:t>
        <a:bodyPr/>
        <a:lstStyle/>
        <a:p>
          <a:r>
            <a:rPr lang="en-US" dirty="0" smtClean="0"/>
            <a:t>Comprehensive Capital Analysis and Review (CCAR)</a:t>
          </a:r>
          <a:endParaRPr lang="en-US" dirty="0"/>
        </a:p>
      </dgm:t>
    </dgm:pt>
    <dgm:pt modelId="{12434685-3BDA-4C35-A273-2DFF677F619C}" type="parTrans" cxnId="{15243500-CA85-4DA5-A9AC-144DA93532C3}">
      <dgm:prSet/>
      <dgm:spPr/>
      <dgm:t>
        <a:bodyPr/>
        <a:lstStyle/>
        <a:p>
          <a:endParaRPr lang="en-US"/>
        </a:p>
      </dgm:t>
    </dgm:pt>
    <dgm:pt modelId="{D0623EB8-0495-419F-A595-392116FC51A3}" type="sibTrans" cxnId="{15243500-CA85-4DA5-A9AC-144DA93532C3}">
      <dgm:prSet/>
      <dgm:spPr/>
      <dgm:t>
        <a:bodyPr/>
        <a:lstStyle/>
        <a:p>
          <a:endParaRPr lang="en-US"/>
        </a:p>
      </dgm:t>
    </dgm:pt>
    <dgm:pt modelId="{D5135ACD-16C9-49C8-BB95-F76A0ED970C6}">
      <dgm:prSet phldrT="[Text]"/>
      <dgm:spPr/>
      <dgm:t>
        <a:bodyPr/>
        <a:lstStyle/>
        <a:p>
          <a:r>
            <a:rPr lang="en-US" dirty="0" smtClean="0"/>
            <a:t>European Banks Stress Test</a:t>
          </a:r>
          <a:endParaRPr lang="en-US" dirty="0"/>
        </a:p>
      </dgm:t>
    </dgm:pt>
    <dgm:pt modelId="{E4FE944E-D80A-49EB-9C68-B1C605716372}" type="parTrans" cxnId="{C6F23F09-FC9A-4E59-8A7D-FB79F302D45F}">
      <dgm:prSet/>
      <dgm:spPr/>
      <dgm:t>
        <a:bodyPr/>
        <a:lstStyle/>
        <a:p>
          <a:endParaRPr lang="en-US"/>
        </a:p>
      </dgm:t>
    </dgm:pt>
    <dgm:pt modelId="{9439E810-BD8F-45BD-893D-7971E66DE53E}" type="sibTrans" cxnId="{C6F23F09-FC9A-4E59-8A7D-FB79F302D45F}">
      <dgm:prSet/>
      <dgm:spPr/>
      <dgm:t>
        <a:bodyPr/>
        <a:lstStyle/>
        <a:p>
          <a:endParaRPr lang="en-US"/>
        </a:p>
      </dgm:t>
    </dgm:pt>
    <dgm:pt modelId="{153E053F-93BA-4AC8-B242-D2B2C08319BD}" type="pres">
      <dgm:prSet presAssocID="{319E77D7-5492-492B-B945-AA6B63A3F1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CC0EA-C655-42E1-9352-08991D56BE27}" type="pres">
      <dgm:prSet presAssocID="{319E77D7-5492-492B-B945-AA6B63A3F1E3}" presName="matrix" presStyleCnt="0"/>
      <dgm:spPr/>
    </dgm:pt>
    <dgm:pt modelId="{59237288-C045-4DBE-A1F0-F12802415599}" type="pres">
      <dgm:prSet presAssocID="{319E77D7-5492-492B-B945-AA6B63A3F1E3}" presName="tile1" presStyleLbl="node1" presStyleIdx="0" presStyleCnt="4"/>
      <dgm:spPr/>
      <dgm:t>
        <a:bodyPr/>
        <a:lstStyle/>
        <a:p>
          <a:endParaRPr lang="en-US"/>
        </a:p>
      </dgm:t>
    </dgm:pt>
    <dgm:pt modelId="{565737E1-DF2A-4109-B0AD-E3489A70A6CF}" type="pres">
      <dgm:prSet presAssocID="{319E77D7-5492-492B-B945-AA6B63A3F1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67751-24AA-4EA6-9010-775C524EEBF2}" type="pres">
      <dgm:prSet presAssocID="{319E77D7-5492-492B-B945-AA6B63A3F1E3}" presName="tile2" presStyleLbl="node1" presStyleIdx="1" presStyleCnt="4"/>
      <dgm:spPr/>
      <dgm:t>
        <a:bodyPr/>
        <a:lstStyle/>
        <a:p>
          <a:endParaRPr lang="en-US"/>
        </a:p>
      </dgm:t>
    </dgm:pt>
    <dgm:pt modelId="{3A9255EE-7A4F-4582-A72A-40E936D91712}" type="pres">
      <dgm:prSet presAssocID="{319E77D7-5492-492B-B945-AA6B63A3F1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D16CB-8410-4B58-8F04-53DD7BF6D77B}" type="pres">
      <dgm:prSet presAssocID="{319E77D7-5492-492B-B945-AA6B63A3F1E3}" presName="tile3" presStyleLbl="node1" presStyleIdx="2" presStyleCnt="4"/>
      <dgm:spPr/>
      <dgm:t>
        <a:bodyPr/>
        <a:lstStyle/>
        <a:p>
          <a:endParaRPr lang="en-US"/>
        </a:p>
      </dgm:t>
    </dgm:pt>
    <dgm:pt modelId="{3076D89D-EE81-4A51-9B76-5A1DB8466BA5}" type="pres">
      <dgm:prSet presAssocID="{319E77D7-5492-492B-B945-AA6B63A3F1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96065-A5A6-4E01-A6FB-79A47313985C}" type="pres">
      <dgm:prSet presAssocID="{319E77D7-5492-492B-B945-AA6B63A3F1E3}" presName="tile4" presStyleLbl="node1" presStyleIdx="3" presStyleCnt="4"/>
      <dgm:spPr/>
      <dgm:t>
        <a:bodyPr/>
        <a:lstStyle/>
        <a:p>
          <a:endParaRPr lang="en-US"/>
        </a:p>
      </dgm:t>
    </dgm:pt>
    <dgm:pt modelId="{57106C40-7ACD-4BEC-83B4-ABD95D16B1C6}" type="pres">
      <dgm:prSet presAssocID="{319E77D7-5492-492B-B945-AA6B63A3F1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F2E1-FB4D-4A80-8088-5DB24A7D8BFC}" type="pres">
      <dgm:prSet presAssocID="{319E77D7-5492-492B-B945-AA6B63A3F1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AE464-5A68-4C15-9E5F-48FE15982C00}" type="presOf" srcId="{D5135ACD-16C9-49C8-BB95-F76A0ED970C6}" destId="{8E096065-A5A6-4E01-A6FB-79A47313985C}" srcOrd="0" destOrd="0" presId="urn:microsoft.com/office/officeart/2005/8/layout/matrix1"/>
    <dgm:cxn modelId="{2E2EA503-6C9F-44A1-9FC4-E7E3B681F37E}" type="presOf" srcId="{E10F7F86-4018-4AF5-9B88-2EF196787649}" destId="{565737E1-DF2A-4109-B0AD-E3489A70A6CF}" srcOrd="1" destOrd="0" presId="urn:microsoft.com/office/officeart/2005/8/layout/matrix1"/>
    <dgm:cxn modelId="{91FE73A5-51FE-4F9A-94FF-D984BE0D7C01}" type="presOf" srcId="{B9AF1933-4C6C-41A6-9625-0A2A2B41D478}" destId="{BA4D16CB-8410-4B58-8F04-53DD7BF6D77B}" srcOrd="0" destOrd="0" presId="urn:microsoft.com/office/officeart/2005/8/layout/matrix1"/>
    <dgm:cxn modelId="{8A70A300-6EBE-4058-B76A-BA95C2D5F5EE}" srcId="{319E77D7-5492-492B-B945-AA6B63A3F1E3}" destId="{CD81E1C7-32A0-407D-B3EF-CAD1E1BE61F0}" srcOrd="0" destOrd="0" parTransId="{2E3D4407-3A98-4441-A0E5-3CEB6990DA7A}" sibTransId="{A203D7EB-7F5C-4933-84CB-83092AA6E6D9}"/>
    <dgm:cxn modelId="{D98AD648-D000-4F0E-AA04-1D40ADA5814B}" type="presOf" srcId="{E10F7F86-4018-4AF5-9B88-2EF196787649}" destId="{59237288-C045-4DBE-A1F0-F12802415599}" srcOrd="0" destOrd="0" presId="urn:microsoft.com/office/officeart/2005/8/layout/matrix1"/>
    <dgm:cxn modelId="{87851A87-62D9-4230-8BB1-03AB303FC62F}" type="presOf" srcId="{B9AF1933-4C6C-41A6-9625-0A2A2B41D478}" destId="{3076D89D-EE81-4A51-9B76-5A1DB8466BA5}" srcOrd="1" destOrd="0" presId="urn:microsoft.com/office/officeart/2005/8/layout/matrix1"/>
    <dgm:cxn modelId="{3EFC4545-C979-4176-B79E-683C745A40AA}" type="presOf" srcId="{BB1288E4-28B9-4FB1-9BC1-35837F8141BB}" destId="{D4367751-24AA-4EA6-9010-775C524EEBF2}" srcOrd="0" destOrd="0" presId="urn:microsoft.com/office/officeart/2005/8/layout/matrix1"/>
    <dgm:cxn modelId="{D6524E5D-0783-41F1-A54F-AEB8C16D461C}" srcId="{CD81E1C7-32A0-407D-B3EF-CAD1E1BE61F0}" destId="{BB1288E4-28B9-4FB1-9BC1-35837F8141BB}" srcOrd="1" destOrd="0" parTransId="{C7A33B14-4FCE-4C67-9205-EDB38B9E4B35}" sibTransId="{9C973729-71B5-41E9-B982-7BFB57D56C83}"/>
    <dgm:cxn modelId="{3D3320EA-C7C1-40A9-819D-3E08D0DAE0D2}" type="presOf" srcId="{BB1288E4-28B9-4FB1-9BC1-35837F8141BB}" destId="{3A9255EE-7A4F-4582-A72A-40E936D91712}" srcOrd="1" destOrd="0" presId="urn:microsoft.com/office/officeart/2005/8/layout/matrix1"/>
    <dgm:cxn modelId="{CF81C860-FE75-4AD9-94F3-A81FABF680CE}" type="presOf" srcId="{CD81E1C7-32A0-407D-B3EF-CAD1E1BE61F0}" destId="{346BF2E1-FB4D-4A80-8088-5DB24A7D8BFC}" srcOrd="0" destOrd="0" presId="urn:microsoft.com/office/officeart/2005/8/layout/matrix1"/>
    <dgm:cxn modelId="{343C8782-5FE5-41CA-ABFE-DFDE7D8D90B6}" type="presOf" srcId="{319E77D7-5492-492B-B945-AA6B63A3F1E3}" destId="{153E053F-93BA-4AC8-B242-D2B2C08319BD}" srcOrd="0" destOrd="0" presId="urn:microsoft.com/office/officeart/2005/8/layout/matrix1"/>
    <dgm:cxn modelId="{08202B8F-A265-4680-8FBF-0BE4B85EE2E3}" type="presOf" srcId="{D5135ACD-16C9-49C8-BB95-F76A0ED970C6}" destId="{57106C40-7ACD-4BEC-83B4-ABD95D16B1C6}" srcOrd="1" destOrd="0" presId="urn:microsoft.com/office/officeart/2005/8/layout/matrix1"/>
    <dgm:cxn modelId="{38D6B5A5-BAF1-4DAE-BE66-EA3CF85314D5}" srcId="{CD81E1C7-32A0-407D-B3EF-CAD1E1BE61F0}" destId="{E10F7F86-4018-4AF5-9B88-2EF196787649}" srcOrd="0" destOrd="0" parTransId="{AFA22064-BD60-4378-8543-D9E3EEE85E91}" sibTransId="{AA95F382-A297-4DBB-93F4-5654BB0E669E}"/>
    <dgm:cxn modelId="{C6F23F09-FC9A-4E59-8A7D-FB79F302D45F}" srcId="{CD81E1C7-32A0-407D-B3EF-CAD1E1BE61F0}" destId="{D5135ACD-16C9-49C8-BB95-F76A0ED970C6}" srcOrd="3" destOrd="0" parTransId="{E4FE944E-D80A-49EB-9C68-B1C605716372}" sibTransId="{9439E810-BD8F-45BD-893D-7971E66DE53E}"/>
    <dgm:cxn modelId="{15243500-CA85-4DA5-A9AC-144DA93532C3}" srcId="{CD81E1C7-32A0-407D-B3EF-CAD1E1BE61F0}" destId="{B9AF1933-4C6C-41A6-9625-0A2A2B41D478}" srcOrd="2" destOrd="0" parTransId="{12434685-3BDA-4C35-A273-2DFF677F619C}" sibTransId="{D0623EB8-0495-419F-A595-392116FC51A3}"/>
    <dgm:cxn modelId="{E94E5A29-404E-4416-961A-CF7FE74AEEAF}" type="presParOf" srcId="{153E053F-93BA-4AC8-B242-D2B2C08319BD}" destId="{792CC0EA-C655-42E1-9352-08991D56BE27}" srcOrd="0" destOrd="0" presId="urn:microsoft.com/office/officeart/2005/8/layout/matrix1"/>
    <dgm:cxn modelId="{2581173E-1668-46BA-84D2-3EAC6F44B262}" type="presParOf" srcId="{792CC0EA-C655-42E1-9352-08991D56BE27}" destId="{59237288-C045-4DBE-A1F0-F12802415599}" srcOrd="0" destOrd="0" presId="urn:microsoft.com/office/officeart/2005/8/layout/matrix1"/>
    <dgm:cxn modelId="{22F78029-1F32-47A5-A9D1-B0FD5E143C5B}" type="presParOf" srcId="{792CC0EA-C655-42E1-9352-08991D56BE27}" destId="{565737E1-DF2A-4109-B0AD-E3489A70A6CF}" srcOrd="1" destOrd="0" presId="urn:microsoft.com/office/officeart/2005/8/layout/matrix1"/>
    <dgm:cxn modelId="{033BC59E-0221-487B-AC48-FD44A39536B4}" type="presParOf" srcId="{792CC0EA-C655-42E1-9352-08991D56BE27}" destId="{D4367751-24AA-4EA6-9010-775C524EEBF2}" srcOrd="2" destOrd="0" presId="urn:microsoft.com/office/officeart/2005/8/layout/matrix1"/>
    <dgm:cxn modelId="{EE8BB468-1FFF-49D7-9BE7-B05CE0322976}" type="presParOf" srcId="{792CC0EA-C655-42E1-9352-08991D56BE27}" destId="{3A9255EE-7A4F-4582-A72A-40E936D91712}" srcOrd="3" destOrd="0" presId="urn:microsoft.com/office/officeart/2005/8/layout/matrix1"/>
    <dgm:cxn modelId="{36653635-A292-4F83-976B-404EA3B5C980}" type="presParOf" srcId="{792CC0EA-C655-42E1-9352-08991D56BE27}" destId="{BA4D16CB-8410-4B58-8F04-53DD7BF6D77B}" srcOrd="4" destOrd="0" presId="urn:microsoft.com/office/officeart/2005/8/layout/matrix1"/>
    <dgm:cxn modelId="{E70AD35A-5B89-4176-AC77-C42F7FF2255E}" type="presParOf" srcId="{792CC0EA-C655-42E1-9352-08991D56BE27}" destId="{3076D89D-EE81-4A51-9B76-5A1DB8466BA5}" srcOrd="5" destOrd="0" presId="urn:microsoft.com/office/officeart/2005/8/layout/matrix1"/>
    <dgm:cxn modelId="{E2ECDC45-C046-471F-823C-100694B412A6}" type="presParOf" srcId="{792CC0EA-C655-42E1-9352-08991D56BE27}" destId="{8E096065-A5A6-4E01-A6FB-79A47313985C}" srcOrd="6" destOrd="0" presId="urn:microsoft.com/office/officeart/2005/8/layout/matrix1"/>
    <dgm:cxn modelId="{B32DAC47-9E53-4284-8C0D-E19122310513}" type="presParOf" srcId="{792CC0EA-C655-42E1-9352-08991D56BE27}" destId="{57106C40-7ACD-4BEC-83B4-ABD95D16B1C6}" srcOrd="7" destOrd="0" presId="urn:microsoft.com/office/officeart/2005/8/layout/matrix1"/>
    <dgm:cxn modelId="{98A3564C-32B5-4573-A194-C5F07F509896}" type="presParOf" srcId="{153E053F-93BA-4AC8-B242-D2B2C08319BD}" destId="{346BF2E1-FB4D-4A80-8088-5DB24A7D8B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3081A-A203-4954-934A-4576BBF75D3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5F978-76E0-498E-95F9-C03BCF282540}">
      <dgm:prSet phldrT="[Text]"/>
      <dgm:spPr/>
      <dgm:t>
        <a:bodyPr/>
        <a:lstStyle/>
        <a:p>
          <a:r>
            <a:rPr lang="en-US" dirty="0" smtClean="0"/>
            <a:t>Top-Down Capital Stress Test</a:t>
          </a:r>
          <a:endParaRPr lang="en-US" dirty="0"/>
        </a:p>
      </dgm:t>
    </dgm:pt>
    <dgm:pt modelId="{1B9E764B-8EBE-44DB-940E-D8C2F3D926A2}" type="parTrans" cxnId="{F04EB510-21C6-4A13-B807-44AF21EF1E09}">
      <dgm:prSet/>
      <dgm:spPr/>
      <dgm:t>
        <a:bodyPr/>
        <a:lstStyle/>
        <a:p>
          <a:endParaRPr lang="en-US"/>
        </a:p>
      </dgm:t>
    </dgm:pt>
    <dgm:pt modelId="{E9D728A8-B3E7-41B6-892D-F9BCACB12A2C}" type="sibTrans" cxnId="{F04EB510-21C6-4A13-B807-44AF21EF1E09}">
      <dgm:prSet/>
      <dgm:spPr/>
      <dgm:t>
        <a:bodyPr/>
        <a:lstStyle/>
        <a:p>
          <a:endParaRPr lang="en-US"/>
        </a:p>
      </dgm:t>
    </dgm:pt>
    <dgm:pt modelId="{F629AB27-7BC5-4A88-83B5-CE15FA0146CD}">
      <dgm:prSet phldrT="[Text]"/>
      <dgm:spPr/>
      <dgm:t>
        <a:bodyPr/>
        <a:lstStyle/>
        <a:p>
          <a:r>
            <a:rPr lang="en-US" dirty="0" smtClean="0"/>
            <a:t>Econometric Models </a:t>
          </a:r>
          <a:endParaRPr lang="en-US" dirty="0"/>
        </a:p>
      </dgm:t>
    </dgm:pt>
    <dgm:pt modelId="{F36134AA-1AE0-4DB5-8929-760CA4DAB38D}" type="parTrans" cxnId="{5910F9ED-F6E5-4934-BC94-FCC2F9A2B250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C5780BD-BFBC-470E-B237-842B86470634}" type="sibTrans" cxnId="{5910F9ED-F6E5-4934-BC94-FCC2F9A2B250}">
      <dgm:prSet/>
      <dgm:spPr/>
      <dgm:t>
        <a:bodyPr/>
        <a:lstStyle/>
        <a:p>
          <a:endParaRPr lang="en-US"/>
        </a:p>
      </dgm:t>
    </dgm:pt>
    <dgm:pt modelId="{111DA218-FCC6-474E-816A-512C65992F9A}">
      <dgm:prSet phldrT="[Text]"/>
      <dgm:spPr/>
      <dgm:t>
        <a:bodyPr/>
        <a:lstStyle/>
        <a:p>
          <a:r>
            <a:rPr lang="en-US" dirty="0" smtClean="0"/>
            <a:t>Auxiliary Assumptions</a:t>
          </a:r>
          <a:endParaRPr lang="en-US" dirty="0"/>
        </a:p>
      </dgm:t>
    </dgm:pt>
    <dgm:pt modelId="{3E544DC1-192B-4A6C-A0EE-AE6F60B8993E}" type="parTrans" cxnId="{D88AE1E3-B8B9-4FBB-AC37-D77BF7DBA9FE}">
      <dgm:prSet/>
      <dgm:spPr>
        <a:ln w="76200"/>
      </dgm:spPr>
      <dgm:t>
        <a:bodyPr/>
        <a:lstStyle/>
        <a:p>
          <a:endParaRPr lang="en-US"/>
        </a:p>
      </dgm:t>
    </dgm:pt>
    <dgm:pt modelId="{86E6438A-53EE-4957-958A-6D5D3646A506}" type="sibTrans" cxnId="{D88AE1E3-B8B9-4FBB-AC37-D77BF7DBA9FE}">
      <dgm:prSet/>
      <dgm:spPr/>
      <dgm:t>
        <a:bodyPr/>
        <a:lstStyle/>
        <a:p>
          <a:endParaRPr lang="en-US"/>
        </a:p>
      </dgm:t>
    </dgm:pt>
    <dgm:pt modelId="{F56AA8EF-C549-4707-BAF7-76FAB6BAB4A4}">
      <dgm:prSet phldrT="[Text]"/>
      <dgm:spPr/>
      <dgm:t>
        <a:bodyPr/>
        <a:lstStyle/>
        <a:p>
          <a:r>
            <a:rPr lang="en-US" dirty="0" smtClean="0"/>
            <a:t>Public  Data</a:t>
          </a:r>
          <a:endParaRPr lang="en-US" dirty="0"/>
        </a:p>
      </dgm:t>
    </dgm:pt>
    <dgm:pt modelId="{7BDAB24A-374C-43EE-832E-92A6B73DA85B}" type="parTrans" cxnId="{A7649223-CC6E-490F-BAA4-F94B18531230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CB5EC1C-1926-490E-B2F9-753421321402}" type="sibTrans" cxnId="{A7649223-CC6E-490F-BAA4-F94B18531230}">
      <dgm:prSet/>
      <dgm:spPr/>
      <dgm:t>
        <a:bodyPr/>
        <a:lstStyle/>
        <a:p>
          <a:endParaRPr lang="en-US"/>
        </a:p>
      </dgm:t>
    </dgm:pt>
    <dgm:pt modelId="{BBCA649D-91B3-4F76-B725-7392AEE34F9D}" type="pres">
      <dgm:prSet presAssocID="{4A43081A-A203-4954-934A-4576BBF75D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11D393-2B02-43AE-8948-1C8D2E0E6A72}" type="pres">
      <dgm:prSet presAssocID="{8895F978-76E0-498E-95F9-C03BCF282540}" presName="singleCycle" presStyleCnt="0"/>
      <dgm:spPr/>
    </dgm:pt>
    <dgm:pt modelId="{4CC54A53-4418-468F-B9D2-307D8B67DE56}" type="pres">
      <dgm:prSet presAssocID="{8895F978-76E0-498E-95F9-C03BCF282540}" presName="singleCenter" presStyleLbl="node1" presStyleIdx="0" presStyleCnt="4" custScaleX="193395" custScaleY="138384" custLinFactNeighborX="-443" custLinFactNeighborY="-23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6E0250-8C1D-4C96-B12B-C838F0EC2940}" type="pres">
      <dgm:prSet presAssocID="{F36134AA-1AE0-4DB5-8929-760CA4DAB38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E4F1DF3-9C76-4C41-B0C3-4D2BB37F91AB}" type="pres">
      <dgm:prSet presAssocID="{F629AB27-7BC5-4A88-83B5-CE15FA0146CD}" presName="text0" presStyleLbl="node1" presStyleIdx="1" presStyleCnt="4" custScaleX="211563" custScaleY="15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D54E-881E-4BAF-9BD1-97FA6527B1B6}" type="pres">
      <dgm:prSet presAssocID="{3E544DC1-192B-4A6C-A0EE-AE6F60B8993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A3EDB1D-8C3A-4C31-AD45-8558B50E2ACD}" type="pres">
      <dgm:prSet presAssocID="{111DA218-FCC6-474E-816A-512C65992F9A}" presName="text0" presStyleLbl="node1" presStyleIdx="2" presStyleCnt="4" custScaleX="213626" custScaleY="146327" custRadScaleRad="142621" custRadScaleInc="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C66D4-BA54-4F44-9CEC-6DB1E84C035C}" type="pres">
      <dgm:prSet presAssocID="{7BDAB24A-374C-43EE-832E-92A6B73DA85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41E4A5D-A6ED-43EF-AFEB-45A340832B7B}" type="pres">
      <dgm:prSet presAssocID="{F56AA8EF-C549-4707-BAF7-76FAB6BAB4A4}" presName="text0" presStyleLbl="node1" presStyleIdx="3" presStyleCnt="4" custScaleX="185721" custScaleY="129958" custRadScaleRad="135891" custRadScaleInc="-2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A751E-A769-42C1-BD96-732B7DEAA105}" type="presOf" srcId="{7BDAB24A-374C-43EE-832E-92A6B73DA85B}" destId="{051C66D4-BA54-4F44-9CEC-6DB1E84C035C}" srcOrd="0" destOrd="0" presId="urn:microsoft.com/office/officeart/2008/layout/RadialCluster"/>
    <dgm:cxn modelId="{F04EB510-21C6-4A13-B807-44AF21EF1E09}" srcId="{4A43081A-A203-4954-934A-4576BBF75D32}" destId="{8895F978-76E0-498E-95F9-C03BCF282540}" srcOrd="0" destOrd="0" parTransId="{1B9E764B-8EBE-44DB-940E-D8C2F3D926A2}" sibTransId="{E9D728A8-B3E7-41B6-892D-F9BCACB12A2C}"/>
    <dgm:cxn modelId="{DF530411-C660-42D9-AF3A-DD36D50D97A9}" type="presOf" srcId="{F629AB27-7BC5-4A88-83B5-CE15FA0146CD}" destId="{4E4F1DF3-9C76-4C41-B0C3-4D2BB37F91AB}" srcOrd="0" destOrd="0" presId="urn:microsoft.com/office/officeart/2008/layout/RadialCluster"/>
    <dgm:cxn modelId="{31454F11-74D7-42BF-85B4-D79B762D742C}" type="presOf" srcId="{4A43081A-A203-4954-934A-4576BBF75D32}" destId="{BBCA649D-91B3-4F76-B725-7392AEE34F9D}" srcOrd="0" destOrd="0" presId="urn:microsoft.com/office/officeart/2008/layout/RadialCluster"/>
    <dgm:cxn modelId="{D963B1E2-DEFE-4D2D-A51A-986B216B5BAD}" type="presOf" srcId="{F56AA8EF-C549-4707-BAF7-76FAB6BAB4A4}" destId="{641E4A5D-A6ED-43EF-AFEB-45A340832B7B}" srcOrd="0" destOrd="0" presId="urn:microsoft.com/office/officeart/2008/layout/RadialCluster"/>
    <dgm:cxn modelId="{499A0BB2-4359-44E0-ABE1-E8DA636987C8}" type="presOf" srcId="{8895F978-76E0-498E-95F9-C03BCF282540}" destId="{4CC54A53-4418-468F-B9D2-307D8B67DE56}" srcOrd="0" destOrd="0" presId="urn:microsoft.com/office/officeart/2008/layout/RadialCluster"/>
    <dgm:cxn modelId="{0F479395-9BA0-4739-AC48-B172B226DD92}" type="presOf" srcId="{3E544DC1-192B-4A6C-A0EE-AE6F60B8993E}" destId="{E882D54E-881E-4BAF-9BD1-97FA6527B1B6}" srcOrd="0" destOrd="0" presId="urn:microsoft.com/office/officeart/2008/layout/RadialCluster"/>
    <dgm:cxn modelId="{D0F6AAED-C98C-4A76-9FC2-022EA660120B}" type="presOf" srcId="{111DA218-FCC6-474E-816A-512C65992F9A}" destId="{BA3EDB1D-8C3A-4C31-AD45-8558B50E2ACD}" srcOrd="0" destOrd="0" presId="urn:microsoft.com/office/officeart/2008/layout/RadialCluster"/>
    <dgm:cxn modelId="{5910F9ED-F6E5-4934-BC94-FCC2F9A2B250}" srcId="{8895F978-76E0-498E-95F9-C03BCF282540}" destId="{F629AB27-7BC5-4A88-83B5-CE15FA0146CD}" srcOrd="0" destOrd="0" parTransId="{F36134AA-1AE0-4DB5-8929-760CA4DAB38D}" sibTransId="{2C5780BD-BFBC-470E-B237-842B86470634}"/>
    <dgm:cxn modelId="{A7649223-CC6E-490F-BAA4-F94B18531230}" srcId="{8895F978-76E0-498E-95F9-C03BCF282540}" destId="{F56AA8EF-C549-4707-BAF7-76FAB6BAB4A4}" srcOrd="2" destOrd="0" parTransId="{7BDAB24A-374C-43EE-832E-92A6B73DA85B}" sibTransId="{6CB5EC1C-1926-490E-B2F9-753421321402}"/>
    <dgm:cxn modelId="{1076695B-3F8F-4308-9D6C-3411A303EC9A}" type="presOf" srcId="{F36134AA-1AE0-4DB5-8929-760CA4DAB38D}" destId="{706E0250-8C1D-4C96-B12B-C838F0EC2940}" srcOrd="0" destOrd="0" presId="urn:microsoft.com/office/officeart/2008/layout/RadialCluster"/>
    <dgm:cxn modelId="{D88AE1E3-B8B9-4FBB-AC37-D77BF7DBA9FE}" srcId="{8895F978-76E0-498E-95F9-C03BCF282540}" destId="{111DA218-FCC6-474E-816A-512C65992F9A}" srcOrd="1" destOrd="0" parTransId="{3E544DC1-192B-4A6C-A0EE-AE6F60B8993E}" sibTransId="{86E6438A-53EE-4957-958A-6D5D3646A506}"/>
    <dgm:cxn modelId="{87342222-F957-4D39-BB5F-FAF8BD5B4700}" type="presParOf" srcId="{BBCA649D-91B3-4F76-B725-7392AEE34F9D}" destId="{2911D393-2B02-43AE-8948-1C8D2E0E6A72}" srcOrd="0" destOrd="0" presId="urn:microsoft.com/office/officeart/2008/layout/RadialCluster"/>
    <dgm:cxn modelId="{AA8B71F5-F42A-45CB-9092-DE964B35907A}" type="presParOf" srcId="{2911D393-2B02-43AE-8948-1C8D2E0E6A72}" destId="{4CC54A53-4418-468F-B9D2-307D8B67DE56}" srcOrd="0" destOrd="0" presId="urn:microsoft.com/office/officeart/2008/layout/RadialCluster"/>
    <dgm:cxn modelId="{0F79A5B1-61B0-4798-808D-823A0EA9A985}" type="presParOf" srcId="{2911D393-2B02-43AE-8948-1C8D2E0E6A72}" destId="{706E0250-8C1D-4C96-B12B-C838F0EC2940}" srcOrd="1" destOrd="0" presId="urn:microsoft.com/office/officeart/2008/layout/RadialCluster"/>
    <dgm:cxn modelId="{A9C06CBE-4C7D-4402-B1E8-A7BB523E245A}" type="presParOf" srcId="{2911D393-2B02-43AE-8948-1C8D2E0E6A72}" destId="{4E4F1DF3-9C76-4C41-B0C3-4D2BB37F91AB}" srcOrd="2" destOrd="0" presId="urn:microsoft.com/office/officeart/2008/layout/RadialCluster"/>
    <dgm:cxn modelId="{CD9F438A-E3C6-48F6-AA7E-B2B4219D7BB3}" type="presParOf" srcId="{2911D393-2B02-43AE-8948-1C8D2E0E6A72}" destId="{E882D54E-881E-4BAF-9BD1-97FA6527B1B6}" srcOrd="3" destOrd="0" presId="urn:microsoft.com/office/officeart/2008/layout/RadialCluster"/>
    <dgm:cxn modelId="{E5F6B73E-E8D3-4371-B15F-FC66EEA76674}" type="presParOf" srcId="{2911D393-2B02-43AE-8948-1C8D2E0E6A72}" destId="{BA3EDB1D-8C3A-4C31-AD45-8558B50E2ACD}" srcOrd="4" destOrd="0" presId="urn:microsoft.com/office/officeart/2008/layout/RadialCluster"/>
    <dgm:cxn modelId="{6F97F5B9-573E-4F24-ACA2-A41257DED745}" type="presParOf" srcId="{2911D393-2B02-43AE-8948-1C8D2E0E6A72}" destId="{051C66D4-BA54-4F44-9CEC-6DB1E84C035C}" srcOrd="5" destOrd="0" presId="urn:microsoft.com/office/officeart/2008/layout/RadialCluster"/>
    <dgm:cxn modelId="{A1DFFF78-EF2F-4F89-BB9D-162B83726D55}" type="presParOf" srcId="{2911D393-2B02-43AE-8948-1C8D2E0E6A72}" destId="{641E4A5D-A6ED-43EF-AFEB-45A340832B7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37288-C045-4DBE-A1F0-F12802415599}">
      <dsp:nvSpPr>
        <dsp:cNvPr id="0" name=""/>
        <dsp:cNvSpPr/>
      </dsp:nvSpPr>
      <dsp:spPr>
        <a:xfrm rot="16200000">
          <a:off x="1503759" y="-1503759"/>
          <a:ext cx="1799431" cy="4806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Supervisory Capital Assessment Program (SCAP)</a:t>
          </a:r>
          <a:endParaRPr lang="en-US" sz="2300" kern="1200" dirty="0"/>
        </a:p>
      </dsp:txBody>
      <dsp:txXfrm rot="5400000">
        <a:off x="0" y="0"/>
        <a:ext cx="4806950" cy="1349573"/>
      </dsp:txXfrm>
    </dsp:sp>
    <dsp:sp modelId="{D4367751-24AA-4EA6-9010-775C524EEBF2}">
      <dsp:nvSpPr>
        <dsp:cNvPr id="0" name=""/>
        <dsp:cNvSpPr/>
      </dsp:nvSpPr>
      <dsp:spPr>
        <a:xfrm>
          <a:off x="4806950" y="0"/>
          <a:ext cx="4806950" cy="1799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Dodd Frank Act</a:t>
          </a:r>
          <a:endParaRPr lang="en-US" sz="2300" kern="1200" dirty="0"/>
        </a:p>
      </dsp:txBody>
      <dsp:txXfrm>
        <a:off x="4806950" y="0"/>
        <a:ext cx="4806950" cy="1349573"/>
      </dsp:txXfrm>
    </dsp:sp>
    <dsp:sp modelId="{BA4D16CB-8410-4B58-8F04-53DD7BF6D77B}">
      <dsp:nvSpPr>
        <dsp:cNvPr id="0" name=""/>
        <dsp:cNvSpPr/>
      </dsp:nvSpPr>
      <dsp:spPr>
        <a:xfrm rot="10800000">
          <a:off x="0" y="1799431"/>
          <a:ext cx="4806950" cy="1799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Comprehensive Capital Analysis and Review (CCAR)</a:t>
          </a:r>
          <a:endParaRPr lang="en-US" sz="2300" kern="1200" dirty="0"/>
        </a:p>
      </dsp:txBody>
      <dsp:txXfrm rot="10800000">
        <a:off x="0" y="2249289"/>
        <a:ext cx="4806950" cy="1349573"/>
      </dsp:txXfrm>
    </dsp:sp>
    <dsp:sp modelId="{8E096065-A5A6-4E01-A6FB-79A47313985C}">
      <dsp:nvSpPr>
        <dsp:cNvPr id="0" name=""/>
        <dsp:cNvSpPr/>
      </dsp:nvSpPr>
      <dsp:spPr>
        <a:xfrm rot="5400000">
          <a:off x="6310709" y="295672"/>
          <a:ext cx="1799431" cy="4806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European Banks Stress Test</a:t>
          </a:r>
          <a:endParaRPr lang="en-US" sz="2300" kern="1200" dirty="0"/>
        </a:p>
      </dsp:txBody>
      <dsp:txXfrm rot="-5400000">
        <a:off x="4806950" y="2249289"/>
        <a:ext cx="4806950" cy="1349573"/>
      </dsp:txXfrm>
    </dsp:sp>
    <dsp:sp modelId="{346BF2E1-FB4D-4A80-8088-5DB24A7D8BFC}">
      <dsp:nvSpPr>
        <dsp:cNvPr id="0" name=""/>
        <dsp:cNvSpPr/>
      </dsp:nvSpPr>
      <dsp:spPr>
        <a:xfrm>
          <a:off x="3364865" y="1349573"/>
          <a:ext cx="2884170" cy="89971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2008 Financial Crisis</a:t>
          </a:r>
          <a:endParaRPr lang="en-US" sz="2300" kern="1200" dirty="0"/>
        </a:p>
      </dsp:txBody>
      <dsp:txXfrm>
        <a:off x="3408785" y="1393493"/>
        <a:ext cx="2796330" cy="811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54A53-4418-468F-B9D2-307D8B67DE56}">
      <dsp:nvSpPr>
        <dsp:cNvPr id="0" name=""/>
        <dsp:cNvSpPr/>
      </dsp:nvSpPr>
      <dsp:spPr>
        <a:xfrm>
          <a:off x="3457027" y="1706189"/>
          <a:ext cx="2541196" cy="1818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Top-Down Capital Stress Test</a:t>
          </a:r>
          <a:endParaRPr lang="en-US" sz="3500" kern="1200" dirty="0"/>
        </a:p>
      </dsp:txBody>
      <dsp:txXfrm>
        <a:off x="3545792" y="1794954"/>
        <a:ext cx="2363666" cy="1640825"/>
      </dsp:txXfrm>
    </dsp:sp>
    <dsp:sp modelId="{706E0250-8C1D-4C96-B12B-C838F0EC2940}">
      <dsp:nvSpPr>
        <dsp:cNvPr id="0" name=""/>
        <dsp:cNvSpPr/>
      </dsp:nvSpPr>
      <dsp:spPr>
        <a:xfrm rot="16231946">
          <a:off x="4566571" y="1535103"/>
          <a:ext cx="342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187" y="0"/>
              </a:lnTo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1DF3-9C76-4C41-B0C3-4D2BB37F91AB}">
      <dsp:nvSpPr>
        <dsp:cNvPr id="0" name=""/>
        <dsp:cNvSpPr/>
      </dsp:nvSpPr>
      <dsp:spPr>
        <a:xfrm>
          <a:off x="3814239" y="17007"/>
          <a:ext cx="1862548" cy="1347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Econometric Models </a:t>
          </a:r>
          <a:endParaRPr lang="en-US" sz="2200" kern="1200" dirty="0"/>
        </a:p>
      </dsp:txBody>
      <dsp:txXfrm>
        <a:off x="3879995" y="82763"/>
        <a:ext cx="1731036" cy="1215497"/>
      </dsp:txXfrm>
    </dsp:sp>
    <dsp:sp modelId="{E882D54E-881E-4BAF-9BD1-97FA6527B1B6}">
      <dsp:nvSpPr>
        <dsp:cNvPr id="0" name=""/>
        <dsp:cNvSpPr/>
      </dsp:nvSpPr>
      <dsp:spPr>
        <a:xfrm rot="1453837">
          <a:off x="5984761" y="3249929"/>
          <a:ext cx="3056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627" y="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EDB1D-8C3A-4C31-AD45-8558B50E2ACD}">
      <dsp:nvSpPr>
        <dsp:cNvPr id="0" name=""/>
        <dsp:cNvSpPr/>
      </dsp:nvSpPr>
      <dsp:spPr>
        <a:xfrm>
          <a:off x="6276926" y="3091749"/>
          <a:ext cx="1880710" cy="1288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Auxiliary Assumptions</a:t>
          </a:r>
          <a:endParaRPr lang="en-US" sz="2300" kern="1200" dirty="0"/>
        </a:p>
      </dsp:txBody>
      <dsp:txXfrm>
        <a:off x="6339812" y="3154635"/>
        <a:ext cx="1754938" cy="1162454"/>
      </dsp:txXfrm>
    </dsp:sp>
    <dsp:sp modelId="{051C66D4-BA54-4F44-9CEC-6DB1E84C035C}">
      <dsp:nvSpPr>
        <dsp:cNvPr id="0" name=""/>
        <dsp:cNvSpPr/>
      </dsp:nvSpPr>
      <dsp:spPr>
        <a:xfrm rot="9167931">
          <a:off x="3210372" y="3328072"/>
          <a:ext cx="261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092" y="0"/>
              </a:lnTo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E4A5D-A6ED-43EF-AFEB-45A340832B7B}">
      <dsp:nvSpPr>
        <dsp:cNvPr id="0" name=""/>
        <dsp:cNvSpPr/>
      </dsp:nvSpPr>
      <dsp:spPr>
        <a:xfrm>
          <a:off x="1589768" y="3235858"/>
          <a:ext cx="1635041" cy="1144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Public  Data</a:t>
          </a:r>
          <a:endParaRPr lang="en-US" sz="3200" kern="1200" dirty="0"/>
        </a:p>
      </dsp:txBody>
      <dsp:txXfrm>
        <a:off x="1645619" y="3291709"/>
        <a:ext cx="1523339" cy="1032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EC9E-E1D5-42B6-865B-E22EA3F7632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0FD7-74FA-4444-882F-0BB3C107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20FD7-74FA-4444-882F-0BB3C107C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D26-93E5-4EF2-9AC9-3AA8A2335B01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41E2-72B9-49D6-9D76-B3B7286E26BE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D0BE-F097-4E8B-B3A0-4A741C2DA306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FD1-C1E1-462F-B24E-C2872D8E2522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05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D78C-573C-426A-B1BA-5898D9704E38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A77D-445D-4184-AEDA-FC4452F85C34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43D2-ED36-4430-B155-26C403B1EC07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FD49-19FF-48F6-AB2A-1C327E5494AF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12C0395-A580-41E7-8516-79BE92B78FE1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4B9B-6D2A-4E76-8E30-D445F60A9579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531D-A14B-4D5C-8D79-7866CE60634B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C07E-FB5D-433A-8B9E-229E8BB83668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1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8F4C-6BD0-4259-8FE3-7E98651B3E8A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199-7808-4073-A23F-2CC5D26E1A30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52BF-5F92-4E09-9C27-1EF4CB10ADA5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F814-CDAA-4776-8CD0-877E598E12EC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3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FC0F-FE26-46CC-84D8-43C7A675CDB4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1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A633-8824-45E3-8443-F621E76A85E0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4BDC-16BD-4FA2-8477-4822421945E4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4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417F-1EBD-4E86-9D7D-7A0ABCEC2CFD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1A98-6FB3-4DBE-ABC7-51CE079C7EC8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7F-B1C5-4D97-B86A-3F88EC8EDDFC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5D8E-BC01-48ED-A217-5F9AD1C924B1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B729-9771-439E-9F73-B7F2EC8790FB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1F79-A40E-4EC7-901D-FCB2BAE5D76E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B3E9-F6ED-47CB-B697-9100B7D0026F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0FD8-DEC6-453F-A4F6-245C330C1597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8F28-A0B7-4CFB-9167-B6ED7A075363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FE86-6E1B-46D2-B22D-B9E0D0FC9E38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45A5-6B77-4B71-915E-7A353BA05B8D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FD0F-2EAC-4F33-BDFE-2C862877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supervisionreg/ccar-2017.htm" TargetMode="External"/><Relationship Id="rId2" Type="http://schemas.openxmlformats.org/officeDocument/2006/relationships/hyperlink" Target="https://www.newyorkfed.org/medialibrary/media/research/staff_reports/sr66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Capital And Loss Assessment under Stress Scenarios (CLASS) model,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2"/>
            <a:ext cx="10530223" cy="4063927"/>
          </a:xfrm>
        </p:spPr>
        <p:txBody>
          <a:bodyPr>
            <a:normAutofit/>
          </a:bodyPr>
          <a:lstStyle/>
          <a:p>
            <a:r>
              <a:rPr lang="en-US" dirty="0" smtClean="0"/>
              <a:t>Beverly </a:t>
            </a:r>
            <a:r>
              <a:rPr lang="en-US" dirty="0" err="1" smtClean="0"/>
              <a:t>Hirtle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Anna </a:t>
            </a:r>
            <a:r>
              <a:rPr lang="en-US" dirty="0" err="1" smtClean="0"/>
              <a:t>Kovner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James Vickery</a:t>
            </a:r>
          </a:p>
          <a:p>
            <a:r>
              <a:rPr lang="en-US" dirty="0" smtClean="0"/>
              <a:t>Meru </a:t>
            </a:r>
            <a:r>
              <a:rPr lang="en-US" dirty="0" err="1" smtClean="0"/>
              <a:t>Bhanot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Federal Reserve Bank of New York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Sahil S. Ghurye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6" y="493776"/>
            <a:ext cx="11825962" cy="52303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9533"/>
            <a:ext cx="12192000" cy="1643867"/>
          </a:xfrm>
        </p:spPr>
      </p:pic>
      <p:sp>
        <p:nvSpPr>
          <p:cNvPr id="2" name="TextBox 1"/>
          <p:cNvSpPr txBox="1"/>
          <p:nvPr/>
        </p:nvSpPr>
        <p:spPr>
          <a:xfrm>
            <a:off x="1197864" y="5198917"/>
            <a:ext cx="9272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Assumptions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Realized Gain/Losses on HTM Securities and Extraordinary items and other adjustments are zero.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Minority Interest = Previous Period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912" y="960120"/>
            <a:ext cx="9180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Net Income Formula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Provision Net Revenue (PPNR)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61148"/>
            <a:ext cx="11408047" cy="5293894"/>
          </a:xfrm>
        </p:spPr>
        <p:txBody>
          <a:bodyPr>
            <a:normAutofit/>
          </a:bodyPr>
          <a:lstStyle/>
          <a:p>
            <a:r>
              <a:rPr lang="en-US" dirty="0" smtClean="0"/>
              <a:t>Net Interest Income </a:t>
            </a:r>
          </a:p>
          <a:p>
            <a:pPr lvl="1"/>
            <a:r>
              <a:rPr lang="en-US" sz="2200" dirty="0" smtClean="0"/>
              <a:t>+ Net Interest Income ( </a:t>
            </a:r>
            <a:r>
              <a:rPr lang="en-US" sz="2200" dirty="0" err="1" smtClean="0"/>
              <a:t>Eg</a:t>
            </a:r>
            <a:r>
              <a:rPr lang="en-US" sz="2200" dirty="0" smtClean="0"/>
              <a:t>. Interest Income – Interest expense)</a:t>
            </a:r>
          </a:p>
          <a:p>
            <a:r>
              <a:rPr lang="en-US" dirty="0" smtClean="0"/>
              <a:t>Non Interest Non Trading Income Ratio</a:t>
            </a:r>
          </a:p>
          <a:p>
            <a:pPr lvl="1"/>
            <a:r>
              <a:rPr lang="en-US" sz="2200" dirty="0" smtClean="0"/>
              <a:t>+Non Interest Income ( </a:t>
            </a:r>
            <a:r>
              <a:rPr lang="en-US" sz="2200" dirty="0" err="1" smtClean="0"/>
              <a:t>Eg</a:t>
            </a:r>
            <a:r>
              <a:rPr lang="en-US" sz="2200" dirty="0" smtClean="0"/>
              <a:t>. Deposit fees, fiduciary activities, IB fees and insurance)</a:t>
            </a:r>
          </a:p>
          <a:p>
            <a:r>
              <a:rPr lang="en-US" sz="2600" dirty="0" smtClean="0"/>
              <a:t>Non Interest Trading activities</a:t>
            </a:r>
          </a:p>
          <a:p>
            <a:pPr lvl="1"/>
            <a:r>
              <a:rPr lang="en-US" sz="2200" dirty="0" smtClean="0"/>
              <a:t>+Return </a:t>
            </a:r>
            <a:r>
              <a:rPr lang="en-US" sz="2200" dirty="0"/>
              <a:t>on Trading Assets </a:t>
            </a:r>
            <a:r>
              <a:rPr lang="en-US" sz="2200" dirty="0" smtClean="0"/>
              <a:t>( </a:t>
            </a:r>
            <a:r>
              <a:rPr lang="en-US" sz="2200" dirty="0" err="1" smtClean="0"/>
              <a:t>Eg</a:t>
            </a:r>
            <a:r>
              <a:rPr lang="en-US" sz="2200" dirty="0" smtClean="0"/>
              <a:t>. Derivatives</a:t>
            </a:r>
            <a:r>
              <a:rPr lang="en-US" sz="2200" dirty="0"/>
              <a:t>, spread income on trading)</a:t>
            </a:r>
          </a:p>
          <a:p>
            <a:r>
              <a:rPr lang="en-US" dirty="0" smtClean="0"/>
              <a:t>Non Interest Expense </a:t>
            </a:r>
          </a:p>
          <a:p>
            <a:pPr lvl="1"/>
            <a:r>
              <a:rPr lang="en-US" sz="2200" dirty="0" smtClean="0"/>
              <a:t>-Compensation Noninterest Expense ratio </a:t>
            </a:r>
          </a:p>
          <a:p>
            <a:pPr lvl="1"/>
            <a:r>
              <a:rPr lang="en-US" sz="2200" dirty="0" smtClean="0"/>
              <a:t>-Fixed Asset Noninterest expense ratio (</a:t>
            </a:r>
            <a:r>
              <a:rPr lang="en-US" sz="2200" dirty="0" err="1" smtClean="0"/>
              <a:t>eg</a:t>
            </a:r>
            <a:r>
              <a:rPr lang="en-US" sz="2200" dirty="0" smtClean="0"/>
              <a:t>. Premises use)</a:t>
            </a:r>
          </a:p>
          <a:p>
            <a:pPr lvl="1"/>
            <a:r>
              <a:rPr lang="en-US" sz="2200" dirty="0" smtClean="0"/>
              <a:t>-Other Noninterest Expense ratio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for PPNR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54433"/>
              </p:ext>
            </p:extLst>
          </p:nvPr>
        </p:nvGraphicFramePr>
        <p:xfrm>
          <a:off x="680321" y="2629408"/>
          <a:ext cx="10063161" cy="326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387"/>
                <a:gridCol w="3354387"/>
                <a:gridCol w="3354387"/>
              </a:tblGrid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 2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Net Interest Margin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 Yield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 of yield Curve 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Trading Returns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 spreads</a:t>
                      </a:r>
                      <a:r>
                        <a:rPr lang="en-US" baseline="0" dirty="0" smtClean="0"/>
                        <a:t> (BBB – 10 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838753">
                <a:tc>
                  <a:txBody>
                    <a:bodyPr/>
                    <a:lstStyle/>
                    <a:p>
                      <a:r>
                        <a:rPr lang="en-US" dirty="0" smtClean="0"/>
                        <a:t>Non trading non interest returns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Stock markets</a:t>
                      </a:r>
                      <a:r>
                        <a:rPr lang="en-US" baseline="0" dirty="0" smtClean="0"/>
                        <a:t> returns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Compensation Expense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Stock returns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Non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Interest expense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 Spreads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34418"/>
            <a:ext cx="7479792" cy="67932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Charge Offs (NCOs)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40864"/>
            <a:ext cx="9613861" cy="424281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22706"/>
              </p:ext>
            </p:extLst>
          </p:nvPr>
        </p:nvGraphicFramePr>
        <p:xfrm>
          <a:off x="1593088" y="2043684"/>
          <a:ext cx="8529320" cy="475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64"/>
                <a:gridCol w="1705864"/>
                <a:gridCol w="1705864"/>
                <a:gridCol w="1705864"/>
                <a:gridCol w="1705864"/>
              </a:tblGrid>
              <a:tr h="975008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r>
                        <a:rPr lang="en-US" baseline="0" dirty="0" smtClean="0"/>
                        <a:t> Real Estate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Real Estat</a:t>
                      </a:r>
                      <a:r>
                        <a:rPr lang="en-US" baseline="0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and Industrial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Loans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Other Loans </a:t>
                      </a:r>
                      <a:endParaRPr lang="en-US" dirty="0"/>
                    </a:p>
                  </a:txBody>
                  <a:tcPr/>
                </a:tc>
              </a:tr>
              <a:tr h="757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 Lien Residential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Commercial and Industrial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</a:t>
                      </a:r>
                      <a:r>
                        <a:rPr lang="en-US" baseline="0" dirty="0" smtClean="0"/>
                        <a:t> Governments </a:t>
                      </a:r>
                      <a:endParaRPr lang="en-US" dirty="0"/>
                    </a:p>
                  </a:txBody>
                  <a:tcPr/>
                </a:tc>
              </a:tr>
              <a:tr h="605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Junior Lien Residential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Consumer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3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Home Equity Line of Credit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Farm Non residential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Depository</a:t>
                      </a:r>
                      <a:r>
                        <a:rPr lang="en-US" baseline="0" dirty="0" smtClean="0"/>
                        <a:t> Institutions</a:t>
                      </a:r>
                      <a:endParaRPr lang="en-US" dirty="0"/>
                    </a:p>
                  </a:txBody>
                  <a:tcPr/>
                </a:tc>
              </a:tr>
              <a:tr h="39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Real Estate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</a:tr>
              <a:tr h="39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52116"/>
            <a:ext cx="6409944" cy="68058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Charge Off Rates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Estate loans related to real estate price downturns </a:t>
            </a:r>
          </a:p>
          <a:p>
            <a:r>
              <a:rPr lang="en-US" dirty="0" smtClean="0"/>
              <a:t>Mortgage default represents a put option on underlying real estate (</a:t>
            </a:r>
            <a:r>
              <a:rPr lang="en-US" dirty="0" err="1" smtClean="0"/>
              <a:t>Kaul</a:t>
            </a:r>
            <a:r>
              <a:rPr lang="en-US" dirty="0" smtClean="0"/>
              <a:t> et al, 1992)</a:t>
            </a:r>
          </a:p>
          <a:p>
            <a:r>
              <a:rPr lang="en-US" dirty="0" smtClean="0"/>
              <a:t>Real Estate declines have larger effect on charge off rates than real estate price increase</a:t>
            </a:r>
          </a:p>
          <a:p>
            <a:r>
              <a:rPr lang="en-US" dirty="0" smtClean="0"/>
              <a:t>Final Equation Includes dummy variable to check if Price Index is less than 0</a:t>
            </a:r>
          </a:p>
          <a:p>
            <a:r>
              <a:rPr lang="en-US" dirty="0" smtClean="0"/>
              <a:t>Others related - Unemployment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Charge Off </a:t>
            </a:r>
            <a:r>
              <a:rPr lang="en-US" dirty="0" smtClean="0"/>
              <a:t>Rates Correlation </a:t>
            </a:r>
            <a:r>
              <a:rPr lang="en-US" dirty="0"/>
              <a:t>(Contd.)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719373"/>
              </p:ext>
            </p:extLst>
          </p:nvPr>
        </p:nvGraphicFramePr>
        <p:xfrm>
          <a:off x="680321" y="2629408"/>
          <a:ext cx="10063161" cy="388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387"/>
                <a:gridCol w="3354387"/>
                <a:gridCol w="3354387"/>
              </a:tblGrid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 2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r>
                        <a:rPr lang="en-US" baseline="0" dirty="0" smtClean="0"/>
                        <a:t> Real Estate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price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price growth if growth is negative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Real Estate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Property Price growth if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838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Commercial and Industrial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Annualized Change in unemployment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r>
                        <a:rPr lang="en-US" baseline="0" dirty="0" smtClean="0"/>
                        <a:t> Loans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Annualized Change in unemployment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85944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loans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Annualized Change in unemployment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Property Growth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13182"/>
              </p:ext>
            </p:extLst>
          </p:nvPr>
        </p:nvGraphicFramePr>
        <p:xfrm>
          <a:off x="1302830" y="251968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04" y="192025"/>
            <a:ext cx="8442139" cy="65851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for Sale Securities (AFS)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9696"/>
            <a:ext cx="9613861" cy="4370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Firm sells assets or securities deemed to have experienced Other than temporary impairment</a:t>
            </a:r>
          </a:p>
          <a:p>
            <a:r>
              <a:rPr lang="en-US" dirty="0" smtClean="0"/>
              <a:t>AFS low and stable except during 2008-2009</a:t>
            </a:r>
          </a:p>
          <a:p>
            <a:r>
              <a:rPr lang="en-US" dirty="0" smtClean="0"/>
              <a:t>Affected by </a:t>
            </a:r>
          </a:p>
          <a:p>
            <a:pPr lvl="1"/>
            <a:r>
              <a:rPr lang="en-US" dirty="0" smtClean="0"/>
              <a:t>Credit Factors</a:t>
            </a:r>
          </a:p>
          <a:p>
            <a:pPr lvl="1"/>
            <a:r>
              <a:rPr lang="en-US" dirty="0" smtClean="0"/>
              <a:t>Asset Price Shocks</a:t>
            </a:r>
          </a:p>
          <a:p>
            <a:pPr lvl="1"/>
            <a:r>
              <a:rPr lang="en-US" dirty="0" smtClean="0"/>
              <a:t>Credit Events </a:t>
            </a:r>
          </a:p>
          <a:p>
            <a:pPr lvl="1"/>
            <a:r>
              <a:rPr lang="en-US" dirty="0" smtClean="0"/>
              <a:t>Behavioral Decisions about Asset Sales</a:t>
            </a:r>
          </a:p>
          <a:p>
            <a:pPr lvl="1"/>
            <a:r>
              <a:rPr lang="en-US" dirty="0" smtClean="0"/>
              <a:t>Accounting Judgement</a:t>
            </a:r>
          </a:p>
          <a:p>
            <a:r>
              <a:rPr lang="en-US" dirty="0" smtClean="0"/>
              <a:t>Model includes interaction term between risky AFS securities and increases in Credit spread</a:t>
            </a:r>
          </a:p>
          <a:p>
            <a:r>
              <a:rPr lang="en-US" dirty="0" smtClean="0"/>
              <a:t>Negatively correlated to changes in Treasury Bond yields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-47134"/>
            <a:ext cx="9756648" cy="69051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" y="116842"/>
            <a:ext cx="9536930" cy="67411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1" y="0"/>
            <a:ext cx="13022071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Capital Gap </a:t>
            </a:r>
            <a:br>
              <a:rPr lang="en-US" dirty="0" smtClean="0"/>
            </a:br>
            <a:r>
              <a:rPr lang="en-US" dirty="0" smtClean="0"/>
              <a:t>(Common Equity/Risk Weighted Assets)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09647"/>
          </a:xfrm>
        </p:spPr>
        <p:txBody>
          <a:bodyPr/>
          <a:lstStyle/>
          <a:p>
            <a:r>
              <a:rPr lang="en-US" dirty="0" smtClean="0"/>
              <a:t>Capital Gap is the capital needed to bring each BHC to a certain capital ratio</a:t>
            </a:r>
          </a:p>
          <a:p>
            <a:r>
              <a:rPr lang="en-US" dirty="0" smtClean="0"/>
              <a:t>Compute and estimate of system wide undercapitalization ($100 billion in 2002 and $540 billion in 2008) assuming 8% threshold </a:t>
            </a:r>
          </a:p>
          <a:p>
            <a:r>
              <a:rPr lang="en-US" dirty="0" smtClean="0"/>
              <a:t>Capital gap falls significantly after 2009</a:t>
            </a:r>
          </a:p>
          <a:p>
            <a:pPr lvl="1"/>
            <a:r>
              <a:rPr lang="en-US" dirty="0" smtClean="0"/>
              <a:t>Equity Issuance by firms</a:t>
            </a:r>
          </a:p>
          <a:p>
            <a:pPr lvl="1"/>
            <a:r>
              <a:rPr lang="en-US" dirty="0" smtClean="0"/>
              <a:t>Lower Dividends</a:t>
            </a:r>
          </a:p>
          <a:p>
            <a:pPr lvl="1"/>
            <a:r>
              <a:rPr lang="en-US" dirty="0" smtClean="0"/>
              <a:t>Return to profitability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32206"/>
            <a:ext cx="9674352" cy="68257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2004 Q1 and 2008 Q4, Assets increased by 33% but Capital Gap increases by 83% ($113 Billion to $206 Billion)</a:t>
            </a:r>
          </a:p>
          <a:p>
            <a:r>
              <a:rPr lang="en-US" dirty="0" smtClean="0"/>
              <a:t>Signifies deterioration of capital adequacy in years leading up to crisis </a:t>
            </a:r>
          </a:p>
          <a:p>
            <a:r>
              <a:rPr lang="en-US" dirty="0" smtClean="0"/>
              <a:t>Seen nearly 4 years before</a:t>
            </a:r>
            <a:endParaRPr lang="en-US" dirty="0"/>
          </a:p>
          <a:p>
            <a:r>
              <a:rPr lang="en-US" dirty="0"/>
              <a:t>$8.5 Billion in 2013 Q3 significantly lower than 2002 also!</a:t>
            </a:r>
          </a:p>
          <a:p>
            <a:pPr lvl="1"/>
            <a:r>
              <a:rPr lang="en-US" dirty="0"/>
              <a:t>Shows that’s banks are better capitalized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- Balance Sheet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Assets – 1.25% per Quarter</a:t>
            </a:r>
          </a:p>
          <a:p>
            <a:r>
              <a:rPr lang="en-US" dirty="0" smtClean="0"/>
              <a:t>Banking Industry grows more slowly in stressed Environments than expansion</a:t>
            </a:r>
          </a:p>
          <a:p>
            <a:r>
              <a:rPr lang="en-US" dirty="0" smtClean="0"/>
              <a:t>Banking Sector moves with Macro economy historically particularly with Term Spread and Credit Spread</a:t>
            </a:r>
          </a:p>
          <a:p>
            <a:r>
              <a:rPr lang="en-US" dirty="0" smtClean="0"/>
              <a:t>Increase in Term Spread – Shift from Loans to Securities </a:t>
            </a:r>
          </a:p>
          <a:p>
            <a:r>
              <a:rPr lang="en-US" dirty="0" smtClean="0"/>
              <a:t>Increase in Credit Spread – Shift from trading assets and fed funds to cash and securities portfolio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- Allowance for Loan and Lease Losses (ALL)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11680"/>
            <a:ext cx="961386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Model projects NCOs for each quarter</a:t>
            </a:r>
          </a:p>
          <a:p>
            <a:r>
              <a:rPr lang="en-US" dirty="0" smtClean="0"/>
              <a:t>Under accounting rules, NCOs don’t affect Net Income and instead recognize provision expense incurred to increase Allowance for ALLL</a:t>
            </a:r>
          </a:p>
          <a:p>
            <a:r>
              <a:rPr lang="en-US" dirty="0" smtClean="0"/>
              <a:t>ALLL is estimated by firm and hence needs management discretion it’s not straight forward; Hence CLASS Model assumes range</a:t>
            </a:r>
          </a:p>
          <a:p>
            <a:r>
              <a:rPr lang="en-US" dirty="0" smtClean="0"/>
              <a:t>If  ALLL is at least equal to next 4 quarters of projected NCOs, but not greater than 250%, Provision expense is equal to NCO</a:t>
            </a:r>
          </a:p>
          <a:p>
            <a:r>
              <a:rPr lang="en-US" dirty="0" smtClean="0"/>
              <a:t>If ALLL is below next 4 quarters NCOs, Provision expense is equal to amount that would bring ALLL to that level </a:t>
            </a:r>
          </a:p>
          <a:p>
            <a:r>
              <a:rPr lang="en-US" dirty="0" smtClean="0"/>
              <a:t>If ALLL is greater than twice next 4 quarters NCOs, then Provision expense is negative to bring ALLL down to that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CLASS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229254"/>
              </p:ext>
            </p:extLst>
          </p:nvPr>
        </p:nvGraphicFramePr>
        <p:xfrm>
          <a:off x="1201529" y="2139696"/>
          <a:ext cx="9613861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-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are Assumed to pay 35% statutory Tax rate</a:t>
            </a:r>
          </a:p>
          <a:p>
            <a:r>
              <a:rPr lang="en-US" dirty="0" smtClean="0"/>
              <a:t>There are limits that Deferred tax assets can be carried forward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- Dividends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0552"/>
            <a:ext cx="9613861" cy="4517135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Equity is determined by Net Income and Capital Actions like:</a:t>
            </a:r>
          </a:p>
          <a:p>
            <a:pPr lvl="1"/>
            <a:r>
              <a:rPr lang="en-US" dirty="0" smtClean="0"/>
              <a:t>Dividends on both common and preferred shares</a:t>
            </a:r>
          </a:p>
          <a:p>
            <a:pPr lvl="1"/>
            <a:r>
              <a:rPr lang="en-US" dirty="0" smtClean="0"/>
              <a:t>Share repurchases</a:t>
            </a:r>
          </a:p>
          <a:p>
            <a:pPr lvl="1"/>
            <a:r>
              <a:rPr lang="en-US" dirty="0" smtClean="0"/>
              <a:t>New Shared Issuance  </a:t>
            </a:r>
          </a:p>
          <a:p>
            <a:r>
              <a:rPr lang="en-US" dirty="0" smtClean="0"/>
              <a:t>No share repurchases or issuances</a:t>
            </a:r>
          </a:p>
          <a:p>
            <a:r>
              <a:rPr lang="en-US" dirty="0" smtClean="0"/>
              <a:t>Assumes Dividends converge to payout ratio, averaged to 40-50% of net after tax</a:t>
            </a:r>
            <a:endParaRPr lang="en-US" dirty="0"/>
          </a:p>
          <a:p>
            <a:r>
              <a:rPr lang="en-US" dirty="0" err="1" smtClean="0"/>
              <a:t>Dividends</a:t>
            </a:r>
            <a:r>
              <a:rPr lang="en-US" baseline="-25000" dirty="0" err="1" smtClean="0"/>
              <a:t>t</a:t>
            </a:r>
            <a:r>
              <a:rPr lang="en-US" dirty="0" smtClean="0"/>
              <a:t>=max(a*Dividends</a:t>
            </a:r>
            <a:r>
              <a:rPr lang="en-US" baseline="-25000" dirty="0" smtClean="0"/>
              <a:t>t-1</a:t>
            </a:r>
            <a:r>
              <a:rPr lang="en-US" dirty="0" smtClean="0"/>
              <a:t> + (1-a)*[</a:t>
            </a:r>
            <a:r>
              <a:rPr lang="en-US" dirty="0" err="1" smtClean="0"/>
              <a:t>Dividends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*</a:t>
            </a:r>
            <a:r>
              <a:rPr lang="en-US" dirty="0" smtClean="0"/>
              <a:t> - Dividends</a:t>
            </a:r>
            <a:r>
              <a:rPr lang="en-US" baseline="-25000" dirty="0" smtClean="0"/>
              <a:t>t-1</a:t>
            </a:r>
            <a:r>
              <a:rPr lang="en-US" dirty="0" smtClean="0"/>
              <a:t>],0)</a:t>
            </a:r>
          </a:p>
          <a:p>
            <a:r>
              <a:rPr lang="en-US" dirty="0" err="1" smtClean="0"/>
              <a:t>Dividends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*</a:t>
            </a:r>
            <a:r>
              <a:rPr lang="en-US" dirty="0" smtClean="0"/>
              <a:t>=45% * After Tax Net Income </a:t>
            </a:r>
          </a:p>
          <a:p>
            <a:r>
              <a:rPr lang="en-US" dirty="0" smtClean="0"/>
              <a:t>a= Speed of Adjustment parameter (0.9)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Assumptions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21408"/>
            <a:ext cx="9613861" cy="4745735"/>
          </a:xfrm>
        </p:spPr>
        <p:txBody>
          <a:bodyPr>
            <a:normAutofit/>
          </a:bodyPr>
          <a:lstStyle/>
          <a:p>
            <a:r>
              <a:rPr lang="en-US" dirty="0" smtClean="0"/>
              <a:t>Asset Growth Rate Assumed at 1.25%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ensitivity done at -01.25%, 0.00% and 2.50%</a:t>
            </a:r>
          </a:p>
          <a:p>
            <a:r>
              <a:rPr lang="en-US" dirty="0" smtClean="0"/>
              <a:t>Loan Loss Provisioning Rule</a:t>
            </a:r>
          </a:p>
          <a:p>
            <a:pPr lvl="1"/>
            <a:r>
              <a:rPr lang="en-US" dirty="0" smtClean="0"/>
              <a:t>Sensitivity to 4 Quarter rule setting ALLL equal to next 4 quarter of NCOs</a:t>
            </a:r>
          </a:p>
          <a:p>
            <a:r>
              <a:rPr lang="en-US" dirty="0" smtClean="0"/>
              <a:t>Payout Rule </a:t>
            </a:r>
          </a:p>
          <a:p>
            <a:pPr lvl="1"/>
            <a:r>
              <a:rPr lang="en-US" dirty="0" smtClean="0"/>
              <a:t>Sensitivity – Dividends remain same, benchmark rule (45%), Dividends are equal to zero</a:t>
            </a:r>
          </a:p>
          <a:p>
            <a:r>
              <a:rPr lang="en-US" dirty="0" smtClean="0"/>
              <a:t>Firms must have a tier 1 common ratio above 6</a:t>
            </a:r>
          </a:p>
          <a:p>
            <a:r>
              <a:rPr lang="en-US" dirty="0" smtClean="0"/>
              <a:t>Tier 1 common ratio = (Common Stock + Retained Earnings + Accumulated other comprehensive income + Non cumulative perpetual stock) / Weighted Risky Assets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35708"/>
            <a:ext cx="5038344" cy="339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5057054" cy="3822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52" y="3326891"/>
            <a:ext cx="4494139" cy="35311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CLASS and CCAR projections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252036"/>
              </p:ext>
            </p:extLst>
          </p:nvPr>
        </p:nvGraphicFramePr>
        <p:xfrm>
          <a:off x="411480" y="2133388"/>
          <a:ext cx="11219688" cy="464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411"/>
                <a:gridCol w="5022327"/>
                <a:gridCol w="4576950"/>
              </a:tblGrid>
              <a:tr h="467988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CLASS</a:t>
                      </a:r>
                      <a:r>
                        <a:rPr lang="en-US" sz="2200" baseline="0" dirty="0" smtClean="0"/>
                        <a:t> Model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CCAR</a:t>
                      </a:r>
                      <a:endParaRPr lang="en-US" sz="2200" dirty="0"/>
                    </a:p>
                  </a:txBody>
                  <a:tcPr/>
                </a:tc>
              </a:tr>
              <a:tr h="701982">
                <a:tc>
                  <a:txBody>
                    <a:bodyPr/>
                    <a:lstStyle/>
                    <a:p>
                      <a:r>
                        <a:rPr lang="en-US" dirty="0" smtClean="0"/>
                        <a:t>Modeling 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Top-down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Bottom-up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</a:tr>
              <a:tr h="701982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Publicly</a:t>
                      </a:r>
                      <a:r>
                        <a:rPr lang="en-US" baseline="0" dirty="0" smtClean="0"/>
                        <a:t> available from Call and 9-YC filings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Detailed supervisory information from individual BHCs</a:t>
                      </a:r>
                      <a:endParaRPr lang="en-US" dirty="0"/>
                    </a:p>
                  </a:txBody>
                  <a:tcPr/>
                </a:tc>
              </a:tr>
              <a:tr h="664419"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200 largest BHCs and independent banks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BHCs with assets exceeding $50</a:t>
                      </a:r>
                      <a:r>
                        <a:rPr lang="en-US" baseline="0" dirty="0" smtClean="0"/>
                        <a:t> billion</a:t>
                      </a:r>
                      <a:endParaRPr lang="en-US" dirty="0"/>
                    </a:p>
                  </a:txBody>
                  <a:tcPr/>
                </a:tc>
              </a:tr>
              <a:tr h="701982">
                <a:tc>
                  <a:txBody>
                    <a:bodyPr/>
                    <a:lstStyle/>
                    <a:p>
                      <a:r>
                        <a:rPr lang="en-US" dirty="0" smtClean="0"/>
                        <a:t>Dividends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Converging</a:t>
                      </a:r>
                      <a:r>
                        <a:rPr lang="en-US" baseline="0" dirty="0" smtClean="0"/>
                        <a:t> to a long-run average payout ratio relative to Net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at recent historic levels and assumes no repurchases  </a:t>
                      </a:r>
                      <a:endParaRPr lang="en-US" dirty="0"/>
                    </a:p>
                  </a:txBody>
                  <a:tcPr/>
                </a:tc>
              </a:tr>
              <a:tr h="701982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Sheet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Stylized</a:t>
                      </a:r>
                      <a:r>
                        <a:rPr lang="en-US" baseline="0" dirty="0" smtClean="0"/>
                        <a:t> assumptions for all institutions in all scenarios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 across institutions and scenarios </a:t>
                      </a:r>
                      <a:endParaRPr lang="en-US" dirty="0"/>
                    </a:p>
                  </a:txBody>
                  <a:tcPr/>
                </a:tc>
              </a:tr>
              <a:tr h="701982">
                <a:tc>
                  <a:txBody>
                    <a:bodyPr/>
                    <a:lstStyle/>
                    <a:p>
                      <a:r>
                        <a:rPr lang="en-US" dirty="0" smtClean="0"/>
                        <a:t>Trading and Counterparty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Trading revenues based on macroeconomic</a:t>
                      </a:r>
                      <a:r>
                        <a:rPr lang="en-US" baseline="0" dirty="0" smtClean="0"/>
                        <a:t> scenarios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 instantaneous global market shock on</a:t>
                      </a:r>
                      <a:r>
                        <a:rPr lang="en-US" baseline="0" dirty="0" smtClean="0"/>
                        <a:t> 6 largest BHCs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feedback from banking system to Macro economy</a:t>
            </a:r>
          </a:p>
          <a:p>
            <a:r>
              <a:rPr lang="en-US" dirty="0" smtClean="0"/>
              <a:t>Macroeconomic projections are treated as exogenous</a:t>
            </a:r>
          </a:p>
          <a:p>
            <a:r>
              <a:rPr lang="en-US" dirty="0" smtClean="0"/>
              <a:t>Used to predict Net Income and Regulatory Capital under certain macroeconomic scenario</a:t>
            </a:r>
          </a:p>
          <a:p>
            <a:r>
              <a:rPr lang="en-US" dirty="0" smtClean="0"/>
              <a:t>Shouldn’t be used for a specific bank or BHC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188591" cy="3599316"/>
          </a:xfrm>
        </p:spPr>
        <p:txBody>
          <a:bodyPr/>
          <a:lstStyle/>
          <a:p>
            <a:r>
              <a:rPr lang="en-US" dirty="0" smtClean="0"/>
              <a:t>Model projections can be generated quickly by adjusting assumptions</a:t>
            </a:r>
          </a:p>
          <a:p>
            <a:r>
              <a:rPr lang="en-US" dirty="0" smtClean="0"/>
              <a:t>Can be used as a benchmark against other top-down models</a:t>
            </a:r>
          </a:p>
          <a:p>
            <a:r>
              <a:rPr lang="en-US" dirty="0" smtClean="0"/>
              <a:t>Show vulnerability as back as 2004, before any market indicators</a:t>
            </a:r>
          </a:p>
          <a:p>
            <a:r>
              <a:rPr lang="en-US" dirty="0" smtClean="0"/>
              <a:t>Can use recent data to project income and capital in a few minutes for a single macroeconomic scenario</a:t>
            </a:r>
          </a:p>
          <a:p>
            <a:r>
              <a:rPr lang="en-US" dirty="0" smtClean="0"/>
              <a:t>Use fed data to test for various scenarios (Next Slide)</a:t>
            </a:r>
          </a:p>
          <a:p>
            <a:r>
              <a:rPr lang="en-US" dirty="0" smtClean="0"/>
              <a:t>Can be improvised and developed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86248"/>
              </p:ext>
            </p:extLst>
          </p:nvPr>
        </p:nvGraphicFramePr>
        <p:xfrm>
          <a:off x="961514" y="2066544"/>
          <a:ext cx="9062470" cy="461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5442028" imgH="2768554" progId="Excel.Sheet.12">
                  <p:embed/>
                </p:oleObj>
              </mc:Choice>
              <mc:Fallback>
                <p:oleObj name="Worksheet" r:id="rId3" imgW="5442028" imgH="2768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514" y="2066544"/>
                        <a:ext cx="9062470" cy="461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Sources 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www.newyorkfed.org/medialibrary/media/research/staff_reports/sr663.pdf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www.federalreserve.gov/supervisionreg/ccar-2017.htm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Drawn from Federal Reserve Y-9C for BHCs and FFIEC Consolidated Reports (Call reports) for commercial banks for balance sheets, Income and loan performance</a:t>
            </a:r>
          </a:p>
          <a:p>
            <a:r>
              <a:rPr lang="en-US" dirty="0" smtClean="0"/>
              <a:t>Quarterly from 1991 to Q3 2013</a:t>
            </a:r>
          </a:p>
          <a:p>
            <a:r>
              <a:rPr lang="en-US" dirty="0" smtClean="0"/>
              <a:t>All US Head Quartered Banks, top tier BHCs and independent commercial banks</a:t>
            </a:r>
          </a:p>
          <a:p>
            <a:r>
              <a:rPr lang="en-US" dirty="0" smtClean="0"/>
              <a:t>6 large foreign owned BHCs subject to CCAR</a:t>
            </a:r>
          </a:p>
          <a:p>
            <a:r>
              <a:rPr lang="en-US" dirty="0" smtClean="0"/>
              <a:t>Panel of 200 largest banks ; All others are pooled together </a:t>
            </a:r>
            <a:r>
              <a:rPr lang="en-US" dirty="0" smtClean="0"/>
              <a:t>to form a 201</a:t>
            </a:r>
            <a:r>
              <a:rPr lang="en-US" baseline="30000" dirty="0" smtClean="0"/>
              <a:t>st</a:t>
            </a:r>
            <a:r>
              <a:rPr lang="en-US" dirty="0" smtClean="0"/>
              <a:t> bank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4783"/>
          </a:xfrm>
        </p:spPr>
        <p:txBody>
          <a:bodyPr/>
          <a:lstStyle/>
          <a:p>
            <a:r>
              <a:rPr lang="en-US" dirty="0" smtClean="0"/>
              <a:t>Projections of Commercial Bank and Bank Holding Company income and capital under macroeconomic scenarios</a:t>
            </a:r>
          </a:p>
          <a:p>
            <a:r>
              <a:rPr lang="en-US" dirty="0" smtClean="0"/>
              <a:t>Based on Regression of components of Bank Income, Banks Expense and Loan Performance </a:t>
            </a:r>
          </a:p>
          <a:p>
            <a:r>
              <a:rPr lang="en-US" dirty="0" smtClean="0"/>
              <a:t>Assumptions about provisioning dividends, asset growth and other factors</a:t>
            </a:r>
          </a:p>
          <a:p>
            <a:r>
              <a:rPr lang="en-US" dirty="0" smtClean="0"/>
              <a:t>Relies on public information unlike CCAR, DFAST, European Stress Test</a:t>
            </a:r>
          </a:p>
          <a:p>
            <a:r>
              <a:rPr lang="en-US" dirty="0" smtClean="0"/>
              <a:t>Uses 22 regression equations to predict Net Income</a:t>
            </a:r>
          </a:p>
          <a:p>
            <a:r>
              <a:rPr lang="en-US" dirty="0" smtClean="0"/>
              <a:t>Used Auto Regression in all regressions and uses OLS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9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1" y="0"/>
            <a:ext cx="13022071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Model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3976"/>
            <a:ext cx="10641395" cy="4262837"/>
          </a:xfrm>
        </p:spPr>
        <p:txBody>
          <a:bodyPr>
            <a:normAutofit/>
          </a:bodyPr>
          <a:lstStyle/>
          <a:p>
            <a:r>
              <a:rPr lang="en-US" dirty="0" smtClean="0"/>
              <a:t>Banks most likely to see a decline in capital under stressful economic scenario also have high current capital ratios; banks holding risky assets also hold high capital buffers </a:t>
            </a:r>
          </a:p>
          <a:p>
            <a:r>
              <a:rPr lang="en-US" dirty="0" smtClean="0"/>
              <a:t>Regression data used to project various financial ratios (Net interest Margin, net charge off rates), conditional on macro data</a:t>
            </a:r>
          </a:p>
          <a:p>
            <a:r>
              <a:rPr lang="en-US" dirty="0" smtClean="0"/>
              <a:t>Ratios are converted to dollar values by multiplying loan balances, securities balance, or assets</a:t>
            </a:r>
          </a:p>
          <a:p>
            <a:r>
              <a:rPr lang="en-US" dirty="0" smtClean="0"/>
              <a:t>Loss, revenue and expense projections used to project pre tax net income</a:t>
            </a:r>
          </a:p>
          <a:p>
            <a:r>
              <a:rPr lang="en-US" dirty="0" smtClean="0"/>
              <a:t>Assumptions about dividends, taxes and regulatory capital rules along with growth of risk weighted assets give us capital and capital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Equation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170303" cy="43748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Regression model</a:t>
            </a:r>
          </a:p>
          <a:p>
            <a:pPr lvl="1"/>
            <a:r>
              <a:rPr lang="en-US" dirty="0" smtClean="0"/>
              <a:t>Key income or expense ratio as a function of autoregressive term</a:t>
            </a:r>
          </a:p>
          <a:p>
            <a:pPr lvl="1"/>
            <a:r>
              <a:rPr lang="en-US" dirty="0" smtClean="0"/>
              <a:t>Set of macroeconomic variables</a:t>
            </a:r>
          </a:p>
          <a:p>
            <a:r>
              <a:rPr lang="en-US" dirty="0" smtClean="0"/>
              <a:t>Some are times series </a:t>
            </a:r>
          </a:p>
          <a:p>
            <a:pPr lvl="1"/>
            <a:r>
              <a:rPr lang="en-US" dirty="0" err="1" smtClean="0"/>
              <a:t>Ratio</a:t>
            </a:r>
            <a:r>
              <a:rPr lang="en-US" baseline="-25000" dirty="0" err="1" smtClean="0"/>
              <a:t>t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* ratio</a:t>
            </a:r>
            <a:r>
              <a:rPr lang="en-US" baseline="-25000" dirty="0" smtClean="0"/>
              <a:t>t-1 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2 </a:t>
            </a:r>
            <a:r>
              <a:rPr lang="en-US" dirty="0" smtClean="0"/>
              <a:t>*</a:t>
            </a:r>
            <a:r>
              <a:rPr lang="en-US" dirty="0" err="1"/>
              <a:t>M</a:t>
            </a:r>
            <a:r>
              <a:rPr lang="en-US" dirty="0" err="1" smtClean="0"/>
              <a:t>acro</a:t>
            </a:r>
            <a:r>
              <a:rPr lang="en-US" baseline="-25000" dirty="0" err="1" smtClean="0"/>
              <a:t>t</a:t>
            </a:r>
            <a:r>
              <a:rPr lang="en-US" dirty="0" smtClean="0"/>
              <a:t> + </a:t>
            </a:r>
            <a:r>
              <a:rPr lang="el-GR" dirty="0" smtClean="0"/>
              <a:t>ξ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dirty="0" err="1" smtClean="0"/>
              <a:t>Ratio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is financial ratio of interest, </a:t>
            </a:r>
            <a:r>
              <a:rPr lang="en-US" dirty="0"/>
              <a:t>ratio</a:t>
            </a:r>
            <a:r>
              <a:rPr lang="en-US" baseline="-25000" dirty="0"/>
              <a:t>t-1 </a:t>
            </a:r>
            <a:r>
              <a:rPr lang="en-US" dirty="0" smtClean="0"/>
              <a:t>is autoregressive term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Some models are estimated using pooled data (NIM, AFS)</a:t>
            </a:r>
            <a:endParaRPr lang="en-US" dirty="0"/>
          </a:p>
          <a:p>
            <a:pPr lvl="1"/>
            <a:r>
              <a:rPr lang="en-US" dirty="0" err="1" smtClean="0"/>
              <a:t>Ratio</a:t>
            </a:r>
            <a:r>
              <a:rPr lang="en-US" baseline="-25000" dirty="0" err="1" smtClean="0"/>
              <a:t>t,i</a:t>
            </a:r>
            <a:r>
              <a:rPr lang="en-US" dirty="0" smtClean="0"/>
              <a:t>= </a:t>
            </a:r>
            <a:r>
              <a:rPr lang="el-GR" dirty="0"/>
              <a:t>α</a:t>
            </a:r>
            <a:r>
              <a:rPr lang="en-US" dirty="0"/>
              <a:t> + 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 * </a:t>
            </a:r>
            <a:r>
              <a:rPr lang="en-US" dirty="0" smtClean="0"/>
              <a:t>ratio</a:t>
            </a:r>
            <a:r>
              <a:rPr lang="en-US" baseline="-25000" dirty="0" smtClean="0"/>
              <a:t>t-1,i  </a:t>
            </a:r>
            <a:r>
              <a:rPr lang="en-US" dirty="0"/>
              <a:t>+ </a:t>
            </a:r>
            <a:r>
              <a:rPr lang="el-GR" dirty="0"/>
              <a:t>β</a:t>
            </a:r>
            <a:r>
              <a:rPr lang="en-US" baseline="-25000" dirty="0"/>
              <a:t>2 </a:t>
            </a:r>
            <a:r>
              <a:rPr lang="en-US" dirty="0" smtClean="0"/>
              <a:t>*</a:t>
            </a:r>
            <a:r>
              <a:rPr lang="en-US" dirty="0" err="1"/>
              <a:t>M</a:t>
            </a:r>
            <a:r>
              <a:rPr lang="en-US" dirty="0" err="1" smtClean="0"/>
              <a:t>acro</a:t>
            </a:r>
            <a:r>
              <a:rPr lang="en-US" baseline="-25000" dirty="0" err="1" smtClean="0"/>
              <a:t>t,i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3 </a:t>
            </a:r>
            <a:r>
              <a:rPr lang="en-US" dirty="0" smtClean="0"/>
              <a:t>*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t,i</a:t>
            </a:r>
            <a:r>
              <a:rPr lang="en-US" baseline="-25000" dirty="0" smtClean="0"/>
              <a:t>,</a:t>
            </a:r>
            <a:r>
              <a:rPr lang="en-US" dirty="0" smtClean="0"/>
              <a:t>+</a:t>
            </a:r>
            <a:r>
              <a:rPr lang="el-GR" dirty="0" smtClean="0"/>
              <a:t>ξ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dirty="0" smtClean="0"/>
              <a:t>X is a vector of firms specific characteristics </a:t>
            </a:r>
          </a:p>
          <a:p>
            <a:r>
              <a:rPr lang="en-US" dirty="0" smtClean="0"/>
              <a:t>Autoregressive implies that projected ratio converge slowly towards a long run steady state value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D0F-2EAC-4F33-BDFE-2C86287751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1597</Words>
  <Application>Microsoft Office PowerPoint</Application>
  <PresentationFormat>Widescreen</PresentationFormat>
  <Paragraphs>267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Trebuchet MS</vt:lpstr>
      <vt:lpstr>Berlin</vt:lpstr>
      <vt:lpstr>Office Theme</vt:lpstr>
      <vt:lpstr>Microsoft Excel Worksheet</vt:lpstr>
      <vt:lpstr>The Capital And Loss Assessment under Stress Scenarios (CLASS) model, 2015</vt:lpstr>
      <vt:lpstr>Financial Crisis</vt:lpstr>
      <vt:lpstr>Introduction to CLASS model</vt:lpstr>
      <vt:lpstr>Data</vt:lpstr>
      <vt:lpstr>CLASS Model</vt:lpstr>
      <vt:lpstr>PowerPoint Presentation</vt:lpstr>
      <vt:lpstr>PowerPoint Presentation</vt:lpstr>
      <vt:lpstr>CLASS Model Contd.</vt:lpstr>
      <vt:lpstr>Regression Equation Structure</vt:lpstr>
      <vt:lpstr>PowerPoint Presentation</vt:lpstr>
      <vt:lpstr>PowerPoint Presentation</vt:lpstr>
      <vt:lpstr>Pre Provision Net Revenue (PPNR) </vt:lpstr>
      <vt:lpstr>PowerPoint Presentation</vt:lpstr>
      <vt:lpstr>Correlations for PPNR  </vt:lpstr>
      <vt:lpstr>PowerPoint Presentation</vt:lpstr>
      <vt:lpstr>Net Charge Offs (NCOs) </vt:lpstr>
      <vt:lpstr>PowerPoint Presentation</vt:lpstr>
      <vt:lpstr>Net Charge Off Rates (Contd.)</vt:lpstr>
      <vt:lpstr>Net Charge Off Rates Correlation (Contd.)</vt:lpstr>
      <vt:lpstr>PowerPoint Presentation</vt:lpstr>
      <vt:lpstr>Available for Sale Securities (AFS)</vt:lpstr>
      <vt:lpstr>PowerPoint Presentation</vt:lpstr>
      <vt:lpstr>PowerPoint Presentation</vt:lpstr>
      <vt:lpstr>PowerPoint Presentation</vt:lpstr>
      <vt:lpstr>Calculating Capital Gap  (Common Equity/Risk Weighted Assets)</vt:lpstr>
      <vt:lpstr>PowerPoint Presentation</vt:lpstr>
      <vt:lpstr>Previous Graph</vt:lpstr>
      <vt:lpstr>Assumptions - Balance Sheet Growth </vt:lpstr>
      <vt:lpstr>Assumptions - Allowance for Loan and Lease Losses (ALL)</vt:lpstr>
      <vt:lpstr>Assumptions - Taxes</vt:lpstr>
      <vt:lpstr>Assumptions - Dividends</vt:lpstr>
      <vt:lpstr>Sensitivity to Assumptions </vt:lpstr>
      <vt:lpstr>PowerPoint Presentation</vt:lpstr>
      <vt:lpstr>Comparing CLASS and CCAR projections </vt:lpstr>
      <vt:lpstr>Shortcomings </vt:lpstr>
      <vt:lpstr>Why is it useful?</vt:lpstr>
      <vt:lpstr>Fed Data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Capital And Loss Assessment under Stress Scenarios (CLASS) model</dc:title>
  <dc:creator>Sahil Ghurye</dc:creator>
  <cp:lastModifiedBy>Sahil Ghurye</cp:lastModifiedBy>
  <cp:revision>65</cp:revision>
  <dcterms:created xsi:type="dcterms:W3CDTF">2017-09-13T03:04:50Z</dcterms:created>
  <dcterms:modified xsi:type="dcterms:W3CDTF">2017-09-14T20:04:08Z</dcterms:modified>
</cp:coreProperties>
</file>